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67" r:id="rId9"/>
    <p:sldId id="273" r:id="rId10"/>
    <p:sldId id="274" r:id="rId11"/>
    <p:sldId id="275" r:id="rId12"/>
    <p:sldId id="266" r:id="rId13"/>
    <p:sldId id="276" r:id="rId14"/>
    <p:sldId id="277" r:id="rId15"/>
    <p:sldId id="307" r:id="rId16"/>
    <p:sldId id="265" r:id="rId17"/>
    <p:sldId id="279" r:id="rId18"/>
    <p:sldId id="280" r:id="rId19"/>
    <p:sldId id="308" r:id="rId20"/>
    <p:sldId id="264" r:id="rId21"/>
    <p:sldId id="282" r:id="rId22"/>
    <p:sldId id="283" r:id="rId23"/>
    <p:sldId id="309" r:id="rId24"/>
    <p:sldId id="310" r:id="rId25"/>
    <p:sldId id="263" r:id="rId26"/>
    <p:sldId id="285" r:id="rId27"/>
    <p:sldId id="286" r:id="rId28"/>
    <p:sldId id="311" r:id="rId29"/>
    <p:sldId id="262" r:id="rId30"/>
    <p:sldId id="288" r:id="rId31"/>
    <p:sldId id="289" r:id="rId32"/>
    <p:sldId id="312" r:id="rId33"/>
    <p:sldId id="261" r:id="rId34"/>
    <p:sldId id="291" r:id="rId35"/>
    <p:sldId id="292" r:id="rId36"/>
    <p:sldId id="313" r:id="rId37"/>
    <p:sldId id="294" r:id="rId38"/>
    <p:sldId id="260" r:id="rId39"/>
    <p:sldId id="295" r:id="rId40"/>
    <p:sldId id="296" r:id="rId41"/>
    <p:sldId id="259" r:id="rId42"/>
    <p:sldId id="298" r:id="rId43"/>
    <p:sldId id="299" r:id="rId44"/>
    <p:sldId id="301" r:id="rId45"/>
    <p:sldId id="302" r:id="rId46"/>
    <p:sldId id="303" r:id="rId47"/>
    <p:sldId id="258" r:id="rId48"/>
    <p:sldId id="304" r:id="rId49"/>
    <p:sldId id="305" r:id="rId50"/>
    <p:sldId id="31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8D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5" autoAdjust="0"/>
    <p:restoredTop sz="94660"/>
  </p:normalViewPr>
  <p:slideViewPr>
    <p:cSldViewPr snapToGrid="0">
      <p:cViewPr varScale="1">
        <p:scale>
          <a:sx n="46" d="100"/>
          <a:sy n="46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School\EECT%20111\lab%201\lab%201%20resistor%20variabil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School\EECT%20111\lab%2011\RC%20la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RESISTOR VARIABILITY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87148316986693"/>
          <c:y val="0.16587289191723661"/>
          <c:w val="0.84819307628387453"/>
          <c:h val="0.72678458190481343"/>
        </c:manualLayout>
      </c:layout>
      <c:scatterChart>
        <c:scatterStyle val="line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Sheet1!$B$3:$B$72</c:f>
              <c:numCache>
                <c:formatCode>General</c:formatCode>
                <c:ptCount val="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</c:numCache>
            </c:numRef>
          </c:xVal>
          <c:yVal>
            <c:numRef>
              <c:f>Sheet1!$C$3:$C$72</c:f>
              <c:numCache>
                <c:formatCode>General</c:formatCode>
                <c:ptCount val="70"/>
                <c:pt idx="0">
                  <c:v>980</c:v>
                </c:pt>
                <c:pt idx="1">
                  <c:v>984</c:v>
                </c:pt>
                <c:pt idx="2">
                  <c:v>981</c:v>
                </c:pt>
                <c:pt idx="3">
                  <c:v>982</c:v>
                </c:pt>
                <c:pt idx="4">
                  <c:v>984</c:v>
                </c:pt>
                <c:pt idx="5">
                  <c:v>982</c:v>
                </c:pt>
                <c:pt idx="6">
                  <c:v>984</c:v>
                </c:pt>
                <c:pt idx="7">
                  <c:v>980</c:v>
                </c:pt>
                <c:pt idx="8">
                  <c:v>987</c:v>
                </c:pt>
                <c:pt idx="9">
                  <c:v>981</c:v>
                </c:pt>
                <c:pt idx="10">
                  <c:v>979</c:v>
                </c:pt>
                <c:pt idx="11">
                  <c:v>982</c:v>
                </c:pt>
                <c:pt idx="12">
                  <c:v>978</c:v>
                </c:pt>
                <c:pt idx="13">
                  <c:v>979</c:v>
                </c:pt>
                <c:pt idx="14">
                  <c:v>999</c:v>
                </c:pt>
                <c:pt idx="15">
                  <c:v>987</c:v>
                </c:pt>
                <c:pt idx="16">
                  <c:v>987</c:v>
                </c:pt>
                <c:pt idx="17">
                  <c:v>982</c:v>
                </c:pt>
                <c:pt idx="18">
                  <c:v>980</c:v>
                </c:pt>
                <c:pt idx="19">
                  <c:v>1000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978</c:v>
                </c:pt>
                <c:pt idx="25">
                  <c:v>979</c:v>
                </c:pt>
                <c:pt idx="26">
                  <c:v>977</c:v>
                </c:pt>
                <c:pt idx="27">
                  <c:v>981</c:v>
                </c:pt>
                <c:pt idx="28">
                  <c:v>983</c:v>
                </c:pt>
                <c:pt idx="29">
                  <c:v>977</c:v>
                </c:pt>
                <c:pt idx="30">
                  <c:v>985</c:v>
                </c:pt>
                <c:pt idx="31">
                  <c:v>996</c:v>
                </c:pt>
                <c:pt idx="32">
                  <c:v>977</c:v>
                </c:pt>
                <c:pt idx="33">
                  <c:v>983</c:v>
                </c:pt>
                <c:pt idx="34">
                  <c:v>981</c:v>
                </c:pt>
                <c:pt idx="35">
                  <c:v>994</c:v>
                </c:pt>
                <c:pt idx="36">
                  <c:v>979</c:v>
                </c:pt>
                <c:pt idx="37">
                  <c:v>975</c:v>
                </c:pt>
                <c:pt idx="38">
                  <c:v>978</c:v>
                </c:pt>
                <c:pt idx="39">
                  <c:v>982</c:v>
                </c:pt>
                <c:pt idx="40">
                  <c:v>980</c:v>
                </c:pt>
                <c:pt idx="41">
                  <c:v>981</c:v>
                </c:pt>
                <c:pt idx="42">
                  <c:v>984</c:v>
                </c:pt>
                <c:pt idx="43">
                  <c:v>978</c:v>
                </c:pt>
                <c:pt idx="44">
                  <c:v>980</c:v>
                </c:pt>
                <c:pt idx="45">
                  <c:v>980</c:v>
                </c:pt>
                <c:pt idx="46">
                  <c:v>980</c:v>
                </c:pt>
                <c:pt idx="47">
                  <c:v>981</c:v>
                </c:pt>
                <c:pt idx="48">
                  <c:v>982</c:v>
                </c:pt>
                <c:pt idx="49">
                  <c:v>982</c:v>
                </c:pt>
                <c:pt idx="50">
                  <c:v>980</c:v>
                </c:pt>
                <c:pt idx="51">
                  <c:v>978</c:v>
                </c:pt>
                <c:pt idx="52">
                  <c:v>1002</c:v>
                </c:pt>
                <c:pt idx="53">
                  <c:v>990</c:v>
                </c:pt>
                <c:pt idx="54">
                  <c:v>978</c:v>
                </c:pt>
                <c:pt idx="55">
                  <c:v>979</c:v>
                </c:pt>
                <c:pt idx="56">
                  <c:v>1001</c:v>
                </c:pt>
                <c:pt idx="57">
                  <c:v>980</c:v>
                </c:pt>
                <c:pt idx="58">
                  <c:v>990</c:v>
                </c:pt>
                <c:pt idx="59">
                  <c:v>983</c:v>
                </c:pt>
                <c:pt idx="60">
                  <c:v>984</c:v>
                </c:pt>
                <c:pt idx="61">
                  <c:v>983</c:v>
                </c:pt>
                <c:pt idx="62">
                  <c:v>984</c:v>
                </c:pt>
                <c:pt idx="63">
                  <c:v>982</c:v>
                </c:pt>
                <c:pt idx="64">
                  <c:v>978</c:v>
                </c:pt>
                <c:pt idx="65">
                  <c:v>983</c:v>
                </c:pt>
                <c:pt idx="66">
                  <c:v>984</c:v>
                </c:pt>
                <c:pt idx="67">
                  <c:v>981</c:v>
                </c:pt>
                <c:pt idx="68">
                  <c:v>981</c:v>
                </c:pt>
                <c:pt idx="69">
                  <c:v>978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A0-464D-82A8-3095A783BE3B}"/>
            </c:ext>
          </c:extLst>
        </c:ser>
        <c:ser>
          <c:idx val="1"/>
          <c:order val="1"/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Sheet1!$B$3:$B$72</c:f>
              <c:numCache>
                <c:formatCode>General</c:formatCode>
                <c:ptCount val="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</c:numCache>
            </c:numRef>
          </c:xVal>
          <c:yVal>
            <c:numRef>
              <c:f>Sheet1!$D$3:$D$72</c:f>
              <c:numCache>
                <c:formatCode>General</c:formatCode>
                <c:ptCount val="70"/>
                <c:pt idx="0">
                  <c:v>950</c:v>
                </c:pt>
                <c:pt idx="1">
                  <c:v>950</c:v>
                </c:pt>
                <c:pt idx="2">
                  <c:v>950</c:v>
                </c:pt>
                <c:pt idx="3">
                  <c:v>950</c:v>
                </c:pt>
                <c:pt idx="4">
                  <c:v>950</c:v>
                </c:pt>
                <c:pt idx="5">
                  <c:v>950</c:v>
                </c:pt>
                <c:pt idx="6">
                  <c:v>950</c:v>
                </c:pt>
                <c:pt idx="7">
                  <c:v>950</c:v>
                </c:pt>
                <c:pt idx="8">
                  <c:v>950</c:v>
                </c:pt>
                <c:pt idx="9">
                  <c:v>950</c:v>
                </c:pt>
                <c:pt idx="10">
                  <c:v>950</c:v>
                </c:pt>
                <c:pt idx="11">
                  <c:v>950</c:v>
                </c:pt>
                <c:pt idx="12">
                  <c:v>950</c:v>
                </c:pt>
                <c:pt idx="13">
                  <c:v>950</c:v>
                </c:pt>
                <c:pt idx="14">
                  <c:v>950</c:v>
                </c:pt>
                <c:pt idx="15">
                  <c:v>950</c:v>
                </c:pt>
                <c:pt idx="16">
                  <c:v>950</c:v>
                </c:pt>
                <c:pt idx="17">
                  <c:v>950</c:v>
                </c:pt>
                <c:pt idx="18">
                  <c:v>950</c:v>
                </c:pt>
                <c:pt idx="19">
                  <c:v>950</c:v>
                </c:pt>
                <c:pt idx="20">
                  <c:v>950</c:v>
                </c:pt>
                <c:pt idx="21">
                  <c:v>950</c:v>
                </c:pt>
                <c:pt idx="22">
                  <c:v>950</c:v>
                </c:pt>
                <c:pt idx="23">
                  <c:v>950</c:v>
                </c:pt>
                <c:pt idx="24">
                  <c:v>950</c:v>
                </c:pt>
                <c:pt idx="25">
                  <c:v>950</c:v>
                </c:pt>
                <c:pt idx="26">
                  <c:v>950</c:v>
                </c:pt>
                <c:pt idx="27">
                  <c:v>950</c:v>
                </c:pt>
                <c:pt idx="28">
                  <c:v>950</c:v>
                </c:pt>
                <c:pt idx="29">
                  <c:v>950</c:v>
                </c:pt>
                <c:pt idx="30">
                  <c:v>950</c:v>
                </c:pt>
                <c:pt idx="31">
                  <c:v>950</c:v>
                </c:pt>
                <c:pt idx="32">
                  <c:v>950</c:v>
                </c:pt>
                <c:pt idx="33">
                  <c:v>950</c:v>
                </c:pt>
                <c:pt idx="34">
                  <c:v>950</c:v>
                </c:pt>
                <c:pt idx="35">
                  <c:v>950</c:v>
                </c:pt>
                <c:pt idx="36">
                  <c:v>950</c:v>
                </c:pt>
                <c:pt idx="37">
                  <c:v>950</c:v>
                </c:pt>
                <c:pt idx="38">
                  <c:v>950</c:v>
                </c:pt>
                <c:pt idx="39">
                  <c:v>950</c:v>
                </c:pt>
                <c:pt idx="40">
                  <c:v>950</c:v>
                </c:pt>
                <c:pt idx="41">
                  <c:v>950</c:v>
                </c:pt>
                <c:pt idx="42">
                  <c:v>950</c:v>
                </c:pt>
                <c:pt idx="43">
                  <c:v>950</c:v>
                </c:pt>
                <c:pt idx="44">
                  <c:v>950</c:v>
                </c:pt>
                <c:pt idx="45">
                  <c:v>950</c:v>
                </c:pt>
                <c:pt idx="46">
                  <c:v>950</c:v>
                </c:pt>
                <c:pt idx="47">
                  <c:v>950</c:v>
                </c:pt>
                <c:pt idx="48">
                  <c:v>950</c:v>
                </c:pt>
                <c:pt idx="49">
                  <c:v>950</c:v>
                </c:pt>
                <c:pt idx="50">
                  <c:v>950</c:v>
                </c:pt>
                <c:pt idx="51">
                  <c:v>950</c:v>
                </c:pt>
                <c:pt idx="52">
                  <c:v>950</c:v>
                </c:pt>
                <c:pt idx="53">
                  <c:v>950</c:v>
                </c:pt>
                <c:pt idx="54">
                  <c:v>950</c:v>
                </c:pt>
                <c:pt idx="55">
                  <c:v>950</c:v>
                </c:pt>
                <c:pt idx="56">
                  <c:v>950</c:v>
                </c:pt>
                <c:pt idx="57">
                  <c:v>950</c:v>
                </c:pt>
                <c:pt idx="58">
                  <c:v>950</c:v>
                </c:pt>
                <c:pt idx="59">
                  <c:v>950</c:v>
                </c:pt>
                <c:pt idx="60">
                  <c:v>950</c:v>
                </c:pt>
                <c:pt idx="61">
                  <c:v>950</c:v>
                </c:pt>
                <c:pt idx="62">
                  <c:v>950</c:v>
                </c:pt>
                <c:pt idx="63">
                  <c:v>950</c:v>
                </c:pt>
                <c:pt idx="64">
                  <c:v>950</c:v>
                </c:pt>
                <c:pt idx="65">
                  <c:v>950</c:v>
                </c:pt>
                <c:pt idx="66">
                  <c:v>950</c:v>
                </c:pt>
                <c:pt idx="67">
                  <c:v>950</c:v>
                </c:pt>
                <c:pt idx="68">
                  <c:v>950</c:v>
                </c:pt>
                <c:pt idx="69">
                  <c:v>950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A0-464D-82A8-3095A783BE3B}"/>
            </c:ext>
          </c:extLst>
        </c:ser>
        <c:ser>
          <c:idx val="2"/>
          <c:order val="2"/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Sheet1!$B$3:$B$72</c:f>
              <c:numCache>
                <c:formatCode>General</c:formatCode>
                <c:ptCount val="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</c:numCache>
            </c:numRef>
          </c:xVal>
          <c:yVal>
            <c:numRef>
              <c:f>Sheet1!$E$3:$E$72</c:f>
              <c:numCache>
                <c:formatCode>General</c:formatCode>
                <c:ptCount val="70"/>
                <c:pt idx="0">
                  <c:v>1050</c:v>
                </c:pt>
                <c:pt idx="1">
                  <c:v>1050</c:v>
                </c:pt>
                <c:pt idx="2">
                  <c:v>1050</c:v>
                </c:pt>
                <c:pt idx="3">
                  <c:v>1050</c:v>
                </c:pt>
                <c:pt idx="4">
                  <c:v>1050</c:v>
                </c:pt>
                <c:pt idx="5">
                  <c:v>1050</c:v>
                </c:pt>
                <c:pt idx="6">
                  <c:v>1050</c:v>
                </c:pt>
                <c:pt idx="7">
                  <c:v>1050</c:v>
                </c:pt>
                <c:pt idx="8">
                  <c:v>1050</c:v>
                </c:pt>
                <c:pt idx="9">
                  <c:v>1050</c:v>
                </c:pt>
                <c:pt idx="10">
                  <c:v>1050</c:v>
                </c:pt>
                <c:pt idx="11">
                  <c:v>1050</c:v>
                </c:pt>
                <c:pt idx="12">
                  <c:v>1050</c:v>
                </c:pt>
                <c:pt idx="13">
                  <c:v>1050</c:v>
                </c:pt>
                <c:pt idx="14">
                  <c:v>1050</c:v>
                </c:pt>
                <c:pt idx="15">
                  <c:v>1050</c:v>
                </c:pt>
                <c:pt idx="16">
                  <c:v>1050</c:v>
                </c:pt>
                <c:pt idx="17">
                  <c:v>1050</c:v>
                </c:pt>
                <c:pt idx="18">
                  <c:v>1050</c:v>
                </c:pt>
                <c:pt idx="19">
                  <c:v>1050</c:v>
                </c:pt>
                <c:pt idx="20">
                  <c:v>1050</c:v>
                </c:pt>
                <c:pt idx="21">
                  <c:v>1050</c:v>
                </c:pt>
                <c:pt idx="22">
                  <c:v>1050</c:v>
                </c:pt>
                <c:pt idx="23">
                  <c:v>1050</c:v>
                </c:pt>
                <c:pt idx="24">
                  <c:v>1050</c:v>
                </c:pt>
                <c:pt idx="25">
                  <c:v>1050</c:v>
                </c:pt>
                <c:pt idx="26">
                  <c:v>1050</c:v>
                </c:pt>
                <c:pt idx="27">
                  <c:v>1050</c:v>
                </c:pt>
                <c:pt idx="28">
                  <c:v>1050</c:v>
                </c:pt>
                <c:pt idx="29">
                  <c:v>1050</c:v>
                </c:pt>
                <c:pt idx="30">
                  <c:v>1050</c:v>
                </c:pt>
                <c:pt idx="31">
                  <c:v>1050</c:v>
                </c:pt>
                <c:pt idx="32">
                  <c:v>1050</c:v>
                </c:pt>
                <c:pt idx="33">
                  <c:v>1050</c:v>
                </c:pt>
                <c:pt idx="34">
                  <c:v>1050</c:v>
                </c:pt>
                <c:pt idx="35">
                  <c:v>1050</c:v>
                </c:pt>
                <c:pt idx="36">
                  <c:v>1050</c:v>
                </c:pt>
                <c:pt idx="37">
                  <c:v>1050</c:v>
                </c:pt>
                <c:pt idx="38">
                  <c:v>1050</c:v>
                </c:pt>
                <c:pt idx="39">
                  <c:v>1050</c:v>
                </c:pt>
                <c:pt idx="40">
                  <c:v>1050</c:v>
                </c:pt>
                <c:pt idx="41">
                  <c:v>1050</c:v>
                </c:pt>
                <c:pt idx="42">
                  <c:v>1050</c:v>
                </c:pt>
                <c:pt idx="43">
                  <c:v>1050</c:v>
                </c:pt>
                <c:pt idx="44">
                  <c:v>1050</c:v>
                </c:pt>
                <c:pt idx="45">
                  <c:v>1050</c:v>
                </c:pt>
                <c:pt idx="46">
                  <c:v>1050</c:v>
                </c:pt>
                <c:pt idx="47">
                  <c:v>1050</c:v>
                </c:pt>
                <c:pt idx="48">
                  <c:v>1050</c:v>
                </c:pt>
                <c:pt idx="49">
                  <c:v>1050</c:v>
                </c:pt>
                <c:pt idx="50">
                  <c:v>1050</c:v>
                </c:pt>
                <c:pt idx="51">
                  <c:v>1050</c:v>
                </c:pt>
                <c:pt idx="52">
                  <c:v>1050</c:v>
                </c:pt>
                <c:pt idx="53">
                  <c:v>1050</c:v>
                </c:pt>
                <c:pt idx="54">
                  <c:v>1050</c:v>
                </c:pt>
                <c:pt idx="55">
                  <c:v>1050</c:v>
                </c:pt>
                <c:pt idx="56">
                  <c:v>1050</c:v>
                </c:pt>
                <c:pt idx="57">
                  <c:v>1050</c:v>
                </c:pt>
                <c:pt idx="58">
                  <c:v>1050</c:v>
                </c:pt>
                <c:pt idx="59">
                  <c:v>1050</c:v>
                </c:pt>
                <c:pt idx="60">
                  <c:v>1050</c:v>
                </c:pt>
                <c:pt idx="61">
                  <c:v>1050</c:v>
                </c:pt>
                <c:pt idx="62">
                  <c:v>1050</c:v>
                </c:pt>
                <c:pt idx="63">
                  <c:v>1050</c:v>
                </c:pt>
                <c:pt idx="64">
                  <c:v>1050</c:v>
                </c:pt>
                <c:pt idx="65">
                  <c:v>1050</c:v>
                </c:pt>
                <c:pt idx="66">
                  <c:v>1050</c:v>
                </c:pt>
                <c:pt idx="67">
                  <c:v>1050</c:v>
                </c:pt>
                <c:pt idx="68">
                  <c:v>1050</c:v>
                </c:pt>
                <c:pt idx="69">
                  <c:v>1050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A0-464D-82A8-3095A783BE3B}"/>
            </c:ext>
          </c:extLst>
        </c:ser>
        <c:ser>
          <c:idx val="3"/>
          <c:order val="3"/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Sheet1!$B$3:$B$72</c:f>
              <c:numCache>
                <c:formatCode>General</c:formatCode>
                <c:ptCount val="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</c:numCache>
            </c:numRef>
          </c:xVal>
          <c:yVal>
            <c:numRef>
              <c:f>Sheet1!$F$3:$F$72</c:f>
              <c:numCache>
                <c:formatCode>General</c:formatCode>
                <c:ptCount val="7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  <c:pt idx="10">
                  <c:v>1000</c:v>
                </c:pt>
                <c:pt idx="11">
                  <c:v>1000</c:v>
                </c:pt>
                <c:pt idx="12">
                  <c:v>1000</c:v>
                </c:pt>
                <c:pt idx="13">
                  <c:v>1000</c:v>
                </c:pt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1000</c:v>
                </c:pt>
                <c:pt idx="22">
                  <c:v>1000</c:v>
                </c:pt>
                <c:pt idx="23">
                  <c:v>1000</c:v>
                </c:pt>
                <c:pt idx="24">
                  <c:v>1000</c:v>
                </c:pt>
                <c:pt idx="25">
                  <c:v>1000</c:v>
                </c:pt>
                <c:pt idx="26">
                  <c:v>1000</c:v>
                </c:pt>
                <c:pt idx="27">
                  <c:v>1000</c:v>
                </c:pt>
                <c:pt idx="28">
                  <c:v>1000</c:v>
                </c:pt>
                <c:pt idx="29">
                  <c:v>1000</c:v>
                </c:pt>
                <c:pt idx="30">
                  <c:v>1000</c:v>
                </c:pt>
                <c:pt idx="31">
                  <c:v>1000</c:v>
                </c:pt>
                <c:pt idx="32">
                  <c:v>1000</c:v>
                </c:pt>
                <c:pt idx="33">
                  <c:v>1000</c:v>
                </c:pt>
                <c:pt idx="34">
                  <c:v>1000</c:v>
                </c:pt>
                <c:pt idx="35">
                  <c:v>1000</c:v>
                </c:pt>
                <c:pt idx="36">
                  <c:v>1000</c:v>
                </c:pt>
                <c:pt idx="37">
                  <c:v>1000</c:v>
                </c:pt>
                <c:pt idx="38">
                  <c:v>1000</c:v>
                </c:pt>
                <c:pt idx="39">
                  <c:v>1000</c:v>
                </c:pt>
                <c:pt idx="40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45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52">
                  <c:v>1000</c:v>
                </c:pt>
                <c:pt idx="53">
                  <c:v>1000</c:v>
                </c:pt>
                <c:pt idx="54">
                  <c:v>1000</c:v>
                </c:pt>
                <c:pt idx="55">
                  <c:v>1000</c:v>
                </c:pt>
                <c:pt idx="56">
                  <c:v>1000</c:v>
                </c:pt>
                <c:pt idx="57">
                  <c:v>1000</c:v>
                </c:pt>
                <c:pt idx="58">
                  <c:v>1000</c:v>
                </c:pt>
                <c:pt idx="59">
                  <c:v>1000</c:v>
                </c:pt>
                <c:pt idx="60">
                  <c:v>1000</c:v>
                </c:pt>
                <c:pt idx="61">
                  <c:v>1000</c:v>
                </c:pt>
                <c:pt idx="62">
                  <c:v>1000</c:v>
                </c:pt>
                <c:pt idx="63">
                  <c:v>1000</c:v>
                </c:pt>
                <c:pt idx="64">
                  <c:v>1000</c:v>
                </c:pt>
                <c:pt idx="65">
                  <c:v>1000</c:v>
                </c:pt>
                <c:pt idx="66">
                  <c:v>1000</c:v>
                </c:pt>
                <c:pt idx="67">
                  <c:v>1000</c:v>
                </c:pt>
                <c:pt idx="68">
                  <c:v>1000</c:v>
                </c:pt>
                <c:pt idx="69">
                  <c:v>1000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A0-464D-82A8-3095A783B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169312"/>
        <c:axId val="198170096"/>
      </c:scatterChart>
      <c:valAx>
        <c:axId val="198169312"/>
        <c:scaling>
          <c:orientation val="minMax"/>
          <c:max val="7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RESISTOR SAMPLE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170096"/>
        <c:crosses val="autoZero"/>
        <c:crossBetween val="midCat"/>
        <c:minorUnit val="1"/>
      </c:valAx>
      <c:valAx>
        <c:axId val="198170096"/>
        <c:scaling>
          <c:orientation val="minMax"/>
          <c:max val="1060"/>
          <c:min val="9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VALUE</a:t>
                </a:r>
                <a:r>
                  <a:rPr lang="en-US" baseline="0"/>
                  <a:t> (</a:t>
                </a:r>
                <a:r>
                  <a:rPr lang="el-GR" baseline="0"/>
                  <a:t>Ω</a:t>
                </a:r>
                <a:r>
                  <a:rPr lang="en-US" baseline="0"/>
                  <a:t>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169312"/>
        <c:crosses val="autoZero"/>
        <c:crossBetween val="midCat"/>
        <c:majorUnit val="50"/>
      </c:valAx>
      <c:spPr>
        <a:noFill/>
        <a:ln>
          <a:solidFill>
            <a:schemeClr val="accent1"/>
          </a:solidFill>
        </a:ln>
        <a:effectLst/>
      </c:spPr>
    </c:plotArea>
    <c:legend>
      <c:legendPos val="t"/>
      <c:layout>
        <c:manualLayout>
          <c:xMode val="edge"/>
          <c:yMode val="edge"/>
          <c:x val="0.238623784467133"/>
          <c:y val="8.6790179702653666E-2"/>
          <c:w val="0.51424631729646231"/>
          <c:h val="6.94449754998058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RC</a:t>
            </a:r>
            <a:r>
              <a:rPr lang="en-US" baseline="0"/>
              <a:t> Frequencie Response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.47uf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Sheet1!$B$5:$B$25</c:f>
              <c:numCache>
                <c:formatCode>General</c:formatCode>
                <c:ptCount val="21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600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  <c:pt idx="12">
                  <c:v>2000</c:v>
                </c:pt>
                <c:pt idx="13">
                  <c:v>3000</c:v>
                </c:pt>
                <c:pt idx="14">
                  <c:v>4000</c:v>
                </c:pt>
                <c:pt idx="15">
                  <c:v>5000</c:v>
                </c:pt>
                <c:pt idx="16">
                  <c:v>6000</c:v>
                </c:pt>
                <c:pt idx="17">
                  <c:v>7000</c:v>
                </c:pt>
                <c:pt idx="18">
                  <c:v>8000</c:v>
                </c:pt>
                <c:pt idx="19">
                  <c:v>9000</c:v>
                </c:pt>
                <c:pt idx="20">
                  <c:v>10000</c:v>
                </c:pt>
              </c:numCache>
            </c:numRef>
          </c:xVal>
          <c:yVal>
            <c:numRef>
              <c:f>Sheet1!$E$5:$E$25</c:f>
              <c:numCache>
                <c:formatCode>##0.0E+0</c:formatCode>
                <c:ptCount val="21"/>
                <c:pt idx="0">
                  <c:v>1.02</c:v>
                </c:pt>
                <c:pt idx="1">
                  <c:v>0.98</c:v>
                </c:pt>
                <c:pt idx="2">
                  <c:v>0.94</c:v>
                </c:pt>
                <c:pt idx="3">
                  <c:v>0.86</c:v>
                </c:pt>
                <c:pt idx="4">
                  <c:v>0.72799999999999998</c:v>
                </c:pt>
                <c:pt idx="5">
                  <c:v>0.61199999999999999</c:v>
                </c:pt>
                <c:pt idx="6">
                  <c:v>0.52800000000000002</c:v>
                </c:pt>
                <c:pt idx="7">
                  <c:v>0.46400000000000002</c:v>
                </c:pt>
                <c:pt idx="8">
                  <c:v>0.41599999999999998</c:v>
                </c:pt>
                <c:pt idx="9">
                  <c:v>0.36399999999999999</c:v>
                </c:pt>
                <c:pt idx="10">
                  <c:v>0.33600000000000002</c:v>
                </c:pt>
                <c:pt idx="11">
                  <c:v>0.3</c:v>
                </c:pt>
                <c:pt idx="12">
                  <c:v>0.16</c:v>
                </c:pt>
                <c:pt idx="13">
                  <c:v>0.108</c:v>
                </c:pt>
                <c:pt idx="14">
                  <c:v>8.4000000000000005E-2</c:v>
                </c:pt>
                <c:pt idx="15">
                  <c:v>6.7799999999999999E-2</c:v>
                </c:pt>
                <c:pt idx="16">
                  <c:v>5.5199999999999999E-2</c:v>
                </c:pt>
                <c:pt idx="17">
                  <c:v>5.1999999999999998E-2</c:v>
                </c:pt>
                <c:pt idx="18">
                  <c:v>4.9599999999999998E-2</c:v>
                </c:pt>
                <c:pt idx="19">
                  <c:v>4.8000000000000001E-2</c:v>
                </c:pt>
                <c:pt idx="20">
                  <c:v>3.8800000000000001E-2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95-4D90-A8C1-30B742F8BC4B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1.00uf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Sheet1!$B$5:$B$25</c:f>
              <c:numCache>
                <c:formatCode>General</c:formatCode>
                <c:ptCount val="21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600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  <c:pt idx="12">
                  <c:v>2000</c:v>
                </c:pt>
                <c:pt idx="13">
                  <c:v>3000</c:v>
                </c:pt>
                <c:pt idx="14">
                  <c:v>4000</c:v>
                </c:pt>
                <c:pt idx="15">
                  <c:v>5000</c:v>
                </c:pt>
                <c:pt idx="16">
                  <c:v>6000</c:v>
                </c:pt>
                <c:pt idx="17">
                  <c:v>7000</c:v>
                </c:pt>
                <c:pt idx="18">
                  <c:v>8000</c:v>
                </c:pt>
                <c:pt idx="19">
                  <c:v>9000</c:v>
                </c:pt>
                <c:pt idx="20">
                  <c:v>10000</c:v>
                </c:pt>
              </c:numCache>
            </c:numRef>
          </c:xVal>
          <c:yVal>
            <c:numRef>
              <c:f>Sheet1!$H$5:$H$25</c:f>
              <c:numCache>
                <c:formatCode>##0.0E+0</c:formatCode>
                <c:ptCount val="21"/>
                <c:pt idx="0">
                  <c:v>1.02</c:v>
                </c:pt>
                <c:pt idx="1">
                  <c:v>0.94</c:v>
                </c:pt>
                <c:pt idx="2">
                  <c:v>0.86</c:v>
                </c:pt>
                <c:pt idx="3">
                  <c:v>0.66</c:v>
                </c:pt>
                <c:pt idx="4">
                  <c:v>0.46400000000000002</c:v>
                </c:pt>
                <c:pt idx="5">
                  <c:v>0.36799999999999999</c:v>
                </c:pt>
                <c:pt idx="6">
                  <c:v>0.30399999999999999</c:v>
                </c:pt>
                <c:pt idx="7">
                  <c:v>0.26</c:v>
                </c:pt>
                <c:pt idx="8">
                  <c:v>0.224</c:v>
                </c:pt>
                <c:pt idx="9">
                  <c:v>0.20799999999999999</c:v>
                </c:pt>
                <c:pt idx="10">
                  <c:v>0.17599999999999999</c:v>
                </c:pt>
                <c:pt idx="11">
                  <c:v>0.158</c:v>
                </c:pt>
                <c:pt idx="12">
                  <c:v>8.48E-2</c:v>
                </c:pt>
                <c:pt idx="13">
                  <c:v>5.6800000000000003E-2</c:v>
                </c:pt>
                <c:pt idx="14">
                  <c:v>4.3999999999999997E-2</c:v>
                </c:pt>
                <c:pt idx="15">
                  <c:v>3.9800000000000002E-2</c:v>
                </c:pt>
                <c:pt idx="16">
                  <c:v>3.2000000000000001E-2</c:v>
                </c:pt>
                <c:pt idx="17">
                  <c:v>3.1600000000000003E-2</c:v>
                </c:pt>
                <c:pt idx="18">
                  <c:v>2.5999999999999999E-2</c:v>
                </c:pt>
                <c:pt idx="19">
                  <c:v>2.2800000000000001E-2</c:v>
                </c:pt>
                <c:pt idx="20">
                  <c:v>1.9E-2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95-4D90-A8C1-30B742F8BC4B}"/>
            </c:ext>
          </c:extLst>
        </c:ser>
        <c:ser>
          <c:idx val="2"/>
          <c:order val="2"/>
          <c:tx>
            <c:strRef>
              <c:f>Sheet1!$I$2</c:f>
              <c:strCache>
                <c:ptCount val="1"/>
                <c:pt idx="0">
                  <c:v>2.2uf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Sheet1!$B$5:$B$25</c:f>
              <c:numCache>
                <c:formatCode>General</c:formatCode>
                <c:ptCount val="21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600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  <c:pt idx="12">
                  <c:v>2000</c:v>
                </c:pt>
                <c:pt idx="13">
                  <c:v>3000</c:v>
                </c:pt>
                <c:pt idx="14">
                  <c:v>4000</c:v>
                </c:pt>
                <c:pt idx="15">
                  <c:v>5000</c:v>
                </c:pt>
                <c:pt idx="16">
                  <c:v>6000</c:v>
                </c:pt>
                <c:pt idx="17">
                  <c:v>7000</c:v>
                </c:pt>
                <c:pt idx="18">
                  <c:v>8000</c:v>
                </c:pt>
                <c:pt idx="19">
                  <c:v>9000</c:v>
                </c:pt>
                <c:pt idx="20">
                  <c:v>10000</c:v>
                </c:pt>
              </c:numCache>
            </c:numRef>
          </c:xVal>
          <c:yVal>
            <c:numRef>
              <c:f>Sheet1!$K$5:$K$25</c:f>
              <c:numCache>
                <c:formatCode>##0.0E+0</c:formatCode>
                <c:ptCount val="21"/>
                <c:pt idx="0">
                  <c:v>1</c:v>
                </c:pt>
                <c:pt idx="1">
                  <c:v>0.82</c:v>
                </c:pt>
                <c:pt idx="2">
                  <c:v>0.62</c:v>
                </c:pt>
                <c:pt idx="3">
                  <c:v>0.36</c:v>
                </c:pt>
                <c:pt idx="4">
                  <c:v>0.24</c:v>
                </c:pt>
                <c:pt idx="5">
                  <c:v>0.184</c:v>
                </c:pt>
                <c:pt idx="6">
                  <c:v>0.15</c:v>
                </c:pt>
                <c:pt idx="7">
                  <c:v>0.126</c:v>
                </c:pt>
                <c:pt idx="8">
                  <c:v>0.11</c:v>
                </c:pt>
                <c:pt idx="9">
                  <c:v>0.1</c:v>
                </c:pt>
                <c:pt idx="10">
                  <c:v>8.5599999999999996E-2</c:v>
                </c:pt>
                <c:pt idx="11">
                  <c:v>7.8E-2</c:v>
                </c:pt>
                <c:pt idx="12">
                  <c:v>4.24E-2</c:v>
                </c:pt>
                <c:pt idx="13">
                  <c:v>3.2000000000000001E-2</c:v>
                </c:pt>
                <c:pt idx="14">
                  <c:v>2.3599999999999999E-2</c:v>
                </c:pt>
                <c:pt idx="15">
                  <c:v>2.0799999999999999E-2</c:v>
                </c:pt>
                <c:pt idx="16">
                  <c:v>1.6E-2</c:v>
                </c:pt>
                <c:pt idx="17">
                  <c:v>1.4200000000000001E-2</c:v>
                </c:pt>
                <c:pt idx="18">
                  <c:v>1.2E-2</c:v>
                </c:pt>
                <c:pt idx="19">
                  <c:v>1.2999999999999999E-2</c:v>
                </c:pt>
                <c:pt idx="20">
                  <c:v>1.0800000000000001E-2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295-4D90-A8C1-30B742F8B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172840"/>
        <c:axId val="198170880"/>
      </c:scatterChart>
      <c:valAx>
        <c:axId val="198172840"/>
        <c:scaling>
          <c:logBase val="10"/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170880"/>
        <c:crosses val="autoZero"/>
        <c:crossBetween val="midCat"/>
      </c:valAx>
      <c:valAx>
        <c:axId val="19817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wordArtVert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</a:t>
                </a:r>
                <a:r>
                  <a:rPr lang="en-US" baseline="0"/>
                  <a:t> VOLTAGE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wordArtVert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#0.0E+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1728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1C8-64A0-423D-8407-D386A217A06F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9F9EF-2AAD-4C0E-9749-CA2256130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40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CF87B-CA28-474A-B1F6-83D58A20C5E3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EECT 111-50C Lab Notebook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CC244-D457-4301-BFE1-6DB21E7E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754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C244-D457-4301-BFE1-6DB21E7E59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7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D553C-7D78-4CA9-970B-A3DD77C190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E428-9DC1-49DE-9357-3F5E528B5292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48BB-18D6-44BC-9554-CEB7DE83E836}" type="datetime1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81A1-2D2A-4170-AD35-51FBDBA4E694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6431C-C391-45E5-8C40-59125A7841BC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05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A03-A791-4CFA-A854-05B504AC8F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0EA8-CA6F-4E57-BD92-6D6CBEF85F65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E6A9F-05A7-4987-8190-EE1CFE105378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6809-D610-46F9-B563-321A2E585CEE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9C6-7BB3-47C3-8A05-E150E7FD9FAF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E766-EF6A-4F84-9A17-7527E0E73A73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69EC-AE36-4B27-8EBE-9A204CB35796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D1A9-DB10-4C02-85C1-D88CDF4DAEFF}" type="datetime1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0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FC0B-CBFF-416D-A245-B124245C0F0A}" type="datetime1">
              <a:rPr lang="en-US" smtClean="0"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FE85-97B4-41E2-9949-E423D145FF16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F34E-D2B9-47B9-900C-1C45F079F450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4491-56EF-4FE4-94A3-108A466099E4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038D-E418-4F8C-954F-2AB9FB1FAE0E}" type="datetime1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0B4F346-2036-45E2-BD0B-E60E0D140AD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81462-6DDB-47D3-851E-87C60FA2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81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package" Target="../embeddings/Microsoft_Excel_Worksheet7.xlsx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.xlsx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38669"/>
            <a:ext cx="8825658" cy="3274008"/>
          </a:xfrm>
        </p:spPr>
        <p:txBody>
          <a:bodyPr/>
          <a:lstStyle/>
          <a:p>
            <a:r>
              <a:rPr lang="en-US" dirty="0"/>
              <a:t>EECT 111-50C Lab Notebook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378817"/>
            <a:ext cx="8825658" cy="19704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Circuit analysis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Spring 2015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Cody fletcher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May 7,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2 – Reading and Sorting Resistors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279596"/>
              </p:ext>
            </p:extLst>
          </p:nvPr>
        </p:nvGraphicFramePr>
        <p:xfrm>
          <a:off x="845637" y="1889125"/>
          <a:ext cx="9055601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Worksheet" r:id="rId3" imgW="7610388" imgH="3076532" progId="Excel.Sheet.12">
                  <p:embed/>
                </p:oleObj>
              </mc:Choice>
              <mc:Fallback>
                <p:oleObj name="Worksheet" r:id="rId3" imgW="7610388" imgH="30765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5637" y="1889125"/>
                        <a:ext cx="9055601" cy="366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46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77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2 – Reading and Sorting Resistors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														</a:t>
            </a:r>
            <a:r>
              <a:rPr lang="en-US" sz="3100" dirty="0">
                <a:solidFill>
                  <a:schemeClr val="tx1"/>
                </a:solidFill>
              </a:rPr>
              <a:t>Conclusions</a:t>
            </a:r>
            <a:br>
              <a:rPr lang="en-US" sz="3600" u="sng" dirty="0">
                <a:solidFill>
                  <a:srgbClr val="FFFF00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900"/>
            <a:ext cx="10515600" cy="418306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All resistors where within tolerance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dirty="0"/>
              <a:t>Measured value was consistent with color code</a:t>
            </a:r>
            <a:r>
              <a:rPr lang="en-US" sz="20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56349"/>
            <a:ext cx="2009775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12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Lab3 – </a:t>
            </a:r>
            <a:r>
              <a:rPr lang="en-US" sz="4400" dirty="0">
                <a:solidFill>
                  <a:srgbClr val="D8DE14"/>
                </a:solidFill>
              </a:rPr>
              <a:t>Series</a:t>
            </a:r>
            <a:r>
              <a:rPr lang="en-US" sz="4400" dirty="0">
                <a:solidFill>
                  <a:srgbClr val="FFFF00"/>
                </a:solidFill>
              </a:rPr>
              <a:t> Resistors Current and Voltage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 descr="https://sp.yimg.com/ib/th?id=JN.SW%2b%2byKIGJKHY%2bEv0D8uowQ&amp;pid=15.1&amp;P=0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1" y="2086306"/>
            <a:ext cx="9594701" cy="3637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60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Lab3 – Series Resistors Current and Voltage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Purpose</a:t>
            </a:r>
            <a:r>
              <a:rPr lang="en-US" sz="2400" dirty="0"/>
              <a:t>: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Experiment with series circuits and verify that the simulation, analysis (calculations) and test results all agree.</a:t>
            </a:r>
          </a:p>
          <a:p>
            <a:pPr marL="0" indent="0">
              <a:buNone/>
            </a:pPr>
            <a:r>
              <a:rPr lang="en-US" sz="2400" u="sng" dirty="0"/>
              <a:t>Equipment Used</a:t>
            </a:r>
            <a:r>
              <a:rPr lang="en-US" sz="24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Digital </a:t>
            </a:r>
            <a:r>
              <a:rPr lang="en-US" sz="2200" dirty="0" err="1"/>
              <a:t>Multimeter</a:t>
            </a:r>
            <a:r>
              <a:rPr lang="en-US" sz="2200" dirty="0"/>
              <a:t>: </a:t>
            </a:r>
            <a:r>
              <a:rPr lang="en-US" sz="2400" dirty="0" err="1"/>
              <a:t>Gwinstck</a:t>
            </a:r>
            <a:r>
              <a:rPr lang="en-US" sz="2400" dirty="0"/>
              <a:t> GDM8245 CL860264</a:t>
            </a:r>
            <a:endParaRPr lang="en-US" sz="22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Elvis II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3 </a:t>
            </a:r>
            <a:r>
              <a:rPr lang="en-US" sz="2400" dirty="0" err="1"/>
              <a:t>ea</a:t>
            </a:r>
            <a:r>
              <a:rPr lang="en-US" sz="2400" dirty="0"/>
              <a:t> Resistors (10K, 2.2K, 4.7K)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Lab3 – Series Resistors Current and Voltage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22004"/>
              </p:ext>
            </p:extLst>
          </p:nvPr>
        </p:nvGraphicFramePr>
        <p:xfrm>
          <a:off x="927102" y="1699143"/>
          <a:ext cx="5638797" cy="2809356"/>
        </p:xfrm>
        <a:graphic>
          <a:graphicData uri="http://schemas.openxmlformats.org/drawingml/2006/table">
            <a:tbl>
              <a:tblPr/>
              <a:tblGrid>
                <a:gridCol w="774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532.5E-6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541.3E-6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532.907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5.325443787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1.171597633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2.50295858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2.20E+03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4.70E+03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7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16.9E+3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6577746" y="1695391"/>
            <a:ext cx="4776054" cy="289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3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73" y="1752600"/>
            <a:ext cx="1727579" cy="472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82" y="1981200"/>
            <a:ext cx="2355183" cy="3252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36" y="2291783"/>
            <a:ext cx="4112791" cy="334123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638800" y="2438400"/>
            <a:ext cx="228600" cy="457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239001" y="1981200"/>
            <a:ext cx="1391395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382001" y="3810000"/>
            <a:ext cx="276697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67269" y="5233988"/>
            <a:ext cx="2463127" cy="3286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23503" y="3378994"/>
            <a:ext cx="313278" cy="5072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56987" y="1934218"/>
            <a:ext cx="189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Total Current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74849" y="1383268"/>
            <a:ext cx="189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Voltage Drops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3577" y="5227423"/>
            <a:ext cx="18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Total Resistance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4 – Black Box Design, Series Resistors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16</a:t>
            </a:fld>
            <a:endParaRPr lang="en-US"/>
          </a:p>
        </p:txBody>
      </p:sp>
      <p:pic>
        <p:nvPicPr>
          <p:cNvPr id="4100" name="Picture 4" descr="https://sp.yimg.com/ib/th?id=JN.PsQ98VPy3R3lsmJa%2fV85cw&amp;pid=15.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87" y="2253891"/>
            <a:ext cx="8172499" cy="40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4 – Black Box Design, Series Resistors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Purpose</a:t>
            </a:r>
            <a:r>
              <a:rPr lang="en-US" sz="28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Experiment with series circuits and verify the simulation, analysis (calculations)</a:t>
            </a:r>
          </a:p>
          <a:p>
            <a:pPr marL="0" indent="0">
              <a:buNone/>
            </a:pPr>
            <a:r>
              <a:rPr lang="en-US" sz="2400" dirty="0"/>
              <a:t>and test results all agree.</a:t>
            </a:r>
          </a:p>
          <a:p>
            <a:pPr marL="0" indent="0">
              <a:buNone/>
            </a:pPr>
            <a:r>
              <a:rPr lang="en-US" sz="2800" u="sng" dirty="0"/>
              <a:t>Equipment used</a:t>
            </a:r>
            <a:r>
              <a:rPr lang="en-US" sz="28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Digital </a:t>
            </a:r>
            <a:r>
              <a:rPr lang="en-US" sz="2200" dirty="0" err="1"/>
              <a:t>Multimeter</a:t>
            </a:r>
            <a:r>
              <a:rPr lang="en-US" sz="2200" dirty="0"/>
              <a:t>: </a:t>
            </a:r>
            <a:r>
              <a:rPr lang="en-US" sz="2400" dirty="0" err="1"/>
              <a:t>Gwinstck</a:t>
            </a:r>
            <a:r>
              <a:rPr lang="en-US" sz="2400" dirty="0"/>
              <a:t> GDM8245 CL860264</a:t>
            </a:r>
            <a:endParaRPr lang="en-US" sz="22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Elvis II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Resistors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4 – Black Box Design, Series Resistors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102062"/>
              </p:ext>
            </p:extLst>
          </p:nvPr>
        </p:nvGraphicFramePr>
        <p:xfrm>
          <a:off x="454693" y="1687513"/>
          <a:ext cx="54673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Worksheet" r:id="rId3" imgW="5467331" imgH="1371789" progId="Excel.Sheet.12">
                  <p:embed/>
                </p:oleObj>
              </mc:Choice>
              <mc:Fallback>
                <p:oleObj name="Worksheet" r:id="rId3" imgW="5467331" imgH="13717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693" y="1687513"/>
                        <a:ext cx="546735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1" y="3328325"/>
            <a:ext cx="5055518" cy="278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4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3" y="1981201"/>
            <a:ext cx="3237271" cy="3202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447800"/>
            <a:ext cx="2997394" cy="242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62401"/>
            <a:ext cx="2896579" cy="236219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8458200" y="2362200"/>
            <a:ext cx="781796" cy="2975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24600" y="4726612"/>
            <a:ext cx="636410" cy="3025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3319790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33800" y="2444595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65714" y="3125306"/>
            <a:ext cx="1077686" cy="3036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3780908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27327" y="2528903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0403" y="2697760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5788" y="3429000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R3</a:t>
            </a:r>
          </a:p>
        </p:txBody>
      </p:sp>
    </p:spTree>
    <p:extLst>
      <p:ext uri="{BB962C8B-B14F-4D97-AF65-F5344CB8AC3E}">
        <p14:creationId xmlns:p14="http://schemas.microsoft.com/office/powerpoint/2010/main" val="11370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8380" y="2068925"/>
            <a:ext cx="4936879" cy="4195763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1 – Resistor Variability		                          3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2 – Reading and Sorting Resistors	                 7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Lab3 – Series Resistors Current and Voltage           11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4 – Black Box Design, Series Resistors   	       15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5 – Black Box Design, Parallel Resistors 	       19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6 – N/A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131772" y="2064443"/>
            <a:ext cx="5597298" cy="4200245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7 – Resistor Parallel Circuit					27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8 –Black Box Design, Equal Value Resistors		31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9 – Series/Parallel Resistors					35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10 –Series/Parallel Capacitors					39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11 – RC Lab								43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Lab 12 – Series/Parallel Inductors					47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5 – Black Box Design, Parallel Resistors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 descr="https://sp.yimg.com/ib/th?id=JN.F0HYkahVIiH8C%2bgYsepRZA&amp;pid=15.1&amp;P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1" b="-533"/>
          <a:stretch/>
        </p:blipFill>
        <p:spPr bwMode="auto">
          <a:xfrm>
            <a:off x="3032257" y="1772530"/>
            <a:ext cx="5675446" cy="42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5 – Black Box Design, Parallel Resistors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Purpose</a:t>
            </a:r>
            <a:r>
              <a:rPr lang="en-US" sz="28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Learn about parallel circuits</a:t>
            </a:r>
          </a:p>
          <a:p>
            <a:pPr marL="0" indent="0">
              <a:buNone/>
            </a:pPr>
            <a:r>
              <a:rPr lang="en-US" sz="2800" u="sng" dirty="0"/>
              <a:t>Equipment Used</a:t>
            </a:r>
            <a:r>
              <a:rPr lang="en-US" sz="28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Digital </a:t>
            </a:r>
            <a:r>
              <a:rPr lang="en-US" sz="2200" dirty="0" err="1"/>
              <a:t>Multimeter</a:t>
            </a:r>
            <a:r>
              <a:rPr lang="en-US" sz="2200" dirty="0"/>
              <a:t>: </a:t>
            </a:r>
            <a:r>
              <a:rPr lang="en-US" sz="2400" dirty="0" err="1"/>
              <a:t>Gwinstck</a:t>
            </a:r>
            <a:r>
              <a:rPr lang="en-US" sz="2400" dirty="0"/>
              <a:t> GDM8245 CL860264</a:t>
            </a:r>
            <a:endParaRPr lang="en-US" sz="22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Elvis II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Standard Resistors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5 – Black Box Design, Parallel Resistors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20519"/>
              </p:ext>
            </p:extLst>
          </p:nvPr>
        </p:nvGraphicFramePr>
        <p:xfrm>
          <a:off x="304800" y="1638300"/>
          <a:ext cx="617220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Worksheet" r:id="rId3" imgW="6172353" imgH="1571637" progId="Excel.Sheet.12">
                  <p:embed/>
                </p:oleObj>
              </mc:Choice>
              <mc:Fallback>
                <p:oleObj name="Worksheet" r:id="rId3" imgW="6172353" imgH="15716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638300"/>
                        <a:ext cx="6172200" cy="157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53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5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2" y="2409455"/>
            <a:ext cx="4876800" cy="2538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48" y="4763304"/>
            <a:ext cx="1649653" cy="1507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52" y="4250498"/>
            <a:ext cx="4038600" cy="19907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561076" y="1905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55000" lnSpcReduction="20000"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2 Resistor Circuit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29000" y="3048000"/>
            <a:ext cx="1828800" cy="523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67400" y="5338372"/>
            <a:ext cx="914400" cy="7338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96400" y="4892894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2052" y="4892894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</p:spTree>
    <p:extLst>
      <p:ext uri="{BB962C8B-B14F-4D97-AF65-F5344CB8AC3E}">
        <p14:creationId xmlns:p14="http://schemas.microsoft.com/office/powerpoint/2010/main" val="1537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81" y="2318743"/>
            <a:ext cx="5334000" cy="2747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5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rgbClr val="D16349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61076" y="1905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55000" lnSpcReduction="20000"/>
          </a:bodyPr>
          <a:lstStyle/>
          <a:p>
            <a:pPr marL="274320" indent="-274320">
              <a:spcBef>
                <a:spcPct val="20000"/>
              </a:spcBef>
              <a:buClr>
                <a:srgbClr val="D16349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3 Resistor Circuit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52800" y="3124200"/>
            <a:ext cx="2286000" cy="1285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35504"/>
            <a:ext cx="4492752" cy="1810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9" y="4724401"/>
            <a:ext cx="1679522" cy="151503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5675812" y="5565914"/>
            <a:ext cx="1182189" cy="3014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80481" y="3659495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200" y="3659542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45" y="3641442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3400" y="4935015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9289" y="4935062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54534" y="4916962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R3</a:t>
            </a:r>
          </a:p>
        </p:txBody>
      </p:sp>
    </p:spTree>
    <p:extLst>
      <p:ext uri="{BB962C8B-B14F-4D97-AF65-F5344CB8AC3E}">
        <p14:creationId xmlns:p14="http://schemas.microsoft.com/office/powerpoint/2010/main" val="38804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7 – Resistor Parallel Circuit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25</a:t>
            </a:fld>
            <a:endParaRPr lang="en-US"/>
          </a:p>
        </p:txBody>
      </p:sp>
      <p:pic>
        <p:nvPicPr>
          <p:cNvPr id="6146" name="Picture 2" descr="https://sp.yimg.com/ib/th?id=JN.CHFQzla%2bqZAIL1gi%2felEQw&amp;pid=15.1&amp;P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3099" r="19972"/>
          <a:stretch/>
        </p:blipFill>
        <p:spPr bwMode="auto">
          <a:xfrm>
            <a:off x="1519311" y="2039815"/>
            <a:ext cx="8285872" cy="29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7 – Resistor Parallel Circuit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Purpose</a:t>
            </a:r>
            <a:r>
              <a:rPr lang="en-US" sz="32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Learn about Parallel circuits.</a:t>
            </a:r>
          </a:p>
          <a:p>
            <a:pPr marL="0" indent="0">
              <a:buNone/>
            </a:pPr>
            <a:r>
              <a:rPr lang="en-US" sz="3200" u="sng" dirty="0"/>
              <a:t>Equipment used</a:t>
            </a:r>
            <a:r>
              <a:rPr lang="en-US" sz="28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Digital </a:t>
            </a:r>
            <a:r>
              <a:rPr lang="en-US" sz="2800" dirty="0" err="1"/>
              <a:t>Multimeter</a:t>
            </a:r>
            <a:r>
              <a:rPr lang="en-US" sz="2800" dirty="0"/>
              <a:t>: </a:t>
            </a:r>
            <a:r>
              <a:rPr lang="en-US" sz="2800" dirty="0" err="1"/>
              <a:t>Gwinstck</a:t>
            </a:r>
            <a:r>
              <a:rPr lang="en-US" sz="2800" dirty="0"/>
              <a:t> GDM8245 CL860264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Elvis II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Standard Resistors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7 – Resistor Parallel Circuit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1" y="1422400"/>
            <a:ext cx="56102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321" t="18333" r="45533" b="24045"/>
          <a:stretch/>
        </p:blipFill>
        <p:spPr>
          <a:xfrm>
            <a:off x="5830386" y="1422400"/>
            <a:ext cx="3048000" cy="27940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28081"/>
              </p:ext>
            </p:extLst>
          </p:nvPr>
        </p:nvGraphicFramePr>
        <p:xfrm>
          <a:off x="5830386" y="4296276"/>
          <a:ext cx="329565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Worksheet" r:id="rId5" imgW="3295528" imgH="2428722" progId="Excel.Sheet.12">
                  <p:embed/>
                </p:oleObj>
              </mc:Choice>
              <mc:Fallback>
                <p:oleObj name="Worksheet" r:id="rId5" imgW="3295528" imgH="24287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30386" y="4296276"/>
                        <a:ext cx="3295650" cy="242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81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7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14600"/>
            <a:ext cx="3982598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82" y="3886201"/>
            <a:ext cx="1460573" cy="1333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251363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Resistance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255154" y="3320290"/>
            <a:ext cx="88246" cy="5615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04688" y="3506264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3407" y="3506311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652" y="3488211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6398" y="2698304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R4</a:t>
            </a:r>
          </a:p>
        </p:txBody>
      </p:sp>
    </p:spTree>
    <p:extLst>
      <p:ext uri="{BB962C8B-B14F-4D97-AF65-F5344CB8AC3E}">
        <p14:creationId xmlns:p14="http://schemas.microsoft.com/office/powerpoint/2010/main" val="38905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0849"/>
            <a:ext cx="10352541" cy="1337446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8 –Black Box Design, Equal Value Resistors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384" y="1826381"/>
            <a:ext cx="4539615" cy="40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1 – Resistor Variability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3</a:t>
            </a:fld>
            <a:endParaRPr lang="en-US"/>
          </a:p>
        </p:txBody>
      </p:sp>
      <p:pic>
        <p:nvPicPr>
          <p:cNvPr id="1028" name="Picture 4" descr="https://sp.yimg.com/ib/th?id=JN.sN7mgly2onF4LHRLiwNVgw&amp;pid=15.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0" y="1447800"/>
            <a:ext cx="7728229" cy="38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8 –Black Box Design, Equal Value Resistors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u="sng" dirty="0"/>
              <a:t>Purpose</a:t>
            </a:r>
            <a:r>
              <a:rPr lang="en-US" sz="32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Learn about building a circuit that produces exactly 1.3V.</a:t>
            </a:r>
          </a:p>
          <a:p>
            <a:pPr marL="0" indent="0">
              <a:buNone/>
            </a:pPr>
            <a:r>
              <a:rPr lang="en-US" sz="3600" u="sng" dirty="0"/>
              <a:t>Equipment used</a:t>
            </a:r>
            <a:r>
              <a:rPr lang="en-US" sz="32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Digital </a:t>
            </a:r>
            <a:r>
              <a:rPr lang="en-US" sz="3200" dirty="0" err="1"/>
              <a:t>Multimeter</a:t>
            </a:r>
            <a:r>
              <a:rPr lang="en-US" sz="3200" dirty="0"/>
              <a:t>: </a:t>
            </a:r>
            <a:r>
              <a:rPr lang="en-US" sz="3200" dirty="0" err="1"/>
              <a:t>Gwinstck</a:t>
            </a:r>
            <a:r>
              <a:rPr lang="en-US" sz="3200" dirty="0"/>
              <a:t> GDM8245 CL860264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Elvis II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5 Standard Resistors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5K ohm pot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8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8 –Black Box Design, Equal Value Resistors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937969"/>
              </p:ext>
            </p:extLst>
          </p:nvPr>
        </p:nvGraphicFramePr>
        <p:xfrm>
          <a:off x="179388" y="1422400"/>
          <a:ext cx="4695825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Worksheet" r:id="rId3" imgW="4695739" imgH="3638369" progId="Excel.Sheet.12">
                  <p:embed/>
                </p:oleObj>
              </mc:Choice>
              <mc:Fallback>
                <p:oleObj name="Worksheet" r:id="rId3" imgW="4695739" imgH="36383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422400"/>
                        <a:ext cx="4695825" cy="363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2305" t="26738" r="33624" b="33869"/>
          <a:stretch/>
        </p:blipFill>
        <p:spPr>
          <a:xfrm>
            <a:off x="4875213" y="1422400"/>
            <a:ext cx="3784966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8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rgbClr val="D16349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87" y="1682235"/>
            <a:ext cx="5934075" cy="2200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82" y="3962401"/>
            <a:ext cx="4981575" cy="2238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1" y="4085069"/>
            <a:ext cx="18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Total Resistance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153400" y="2533526"/>
            <a:ext cx="228600" cy="1334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15001" y="1693120"/>
            <a:ext cx="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1" y="3498872"/>
            <a:ext cx="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1600" y="357631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VA-VB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53205" y="4138929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4794" y="4691062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4419600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4691390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0800" y="5300990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R5</a:t>
            </a:r>
          </a:p>
        </p:txBody>
      </p:sp>
    </p:spTree>
    <p:extLst>
      <p:ext uri="{BB962C8B-B14F-4D97-AF65-F5344CB8AC3E}">
        <p14:creationId xmlns:p14="http://schemas.microsoft.com/office/powerpoint/2010/main" val="18345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56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9 – Series/Parallel Resistors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33</a:t>
            </a:fld>
            <a:endParaRPr lang="en-US"/>
          </a:p>
        </p:txBody>
      </p:sp>
      <p:pic>
        <p:nvPicPr>
          <p:cNvPr id="8194" name="Picture 2" descr="https://sp.yimg.com/ib/th?id=JN.S9DxEnH3KUAGXYPCXUFoZw&amp;pid=15.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0" y="1549203"/>
            <a:ext cx="8410369" cy="49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9 – Series/Parallel Resistors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/>
              <a:t>Purpose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Experiment with series circuits and verify that the simulation, analysis (calculations) and test results all agree.</a:t>
            </a:r>
          </a:p>
          <a:p>
            <a:pPr marL="0" indent="0">
              <a:buNone/>
            </a:pPr>
            <a:r>
              <a:rPr lang="en-US" sz="3600" u="sng" dirty="0"/>
              <a:t>Equipment used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Digital </a:t>
            </a:r>
            <a:r>
              <a:rPr lang="en-US" sz="3200" dirty="0" err="1"/>
              <a:t>Multimeter</a:t>
            </a:r>
            <a:r>
              <a:rPr lang="en-US" sz="3200" dirty="0"/>
              <a:t>: </a:t>
            </a:r>
            <a:r>
              <a:rPr lang="en-US" sz="3200" dirty="0" err="1"/>
              <a:t>Gwinstck</a:t>
            </a:r>
            <a:r>
              <a:rPr lang="en-US" sz="3200" dirty="0"/>
              <a:t> GDM8245 CL860264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Resistors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9 – Series/Parallel Resistors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58257"/>
              </p:ext>
            </p:extLst>
          </p:nvPr>
        </p:nvGraphicFramePr>
        <p:xfrm>
          <a:off x="114300" y="1422400"/>
          <a:ext cx="11963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Worksheet" r:id="rId3" imgW="11963450" imgH="2971706" progId="Excel.Sheet.12">
                  <p:embed/>
                </p:oleObj>
              </mc:Choice>
              <mc:Fallback>
                <p:oleObj name="Worksheet" r:id="rId3" imgW="11963450" imgH="29717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" y="1422400"/>
                        <a:ext cx="11963400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80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9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rgbClr val="D16349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610279"/>
            <a:ext cx="5715000" cy="2116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82" y="3810001"/>
            <a:ext cx="5035121" cy="2425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2653" y="1682235"/>
            <a:ext cx="18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Total Resistance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1" y="3669268"/>
            <a:ext cx="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6226" y="3783160"/>
            <a:ext cx="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1" y="6094949"/>
            <a:ext cx="51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1" y="3581400"/>
            <a:ext cx="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00700" y="1817931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2952" y="2237926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83" y="1665518"/>
            <a:ext cx="384081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2229" y="2438812"/>
            <a:ext cx="381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4800" y="2668611"/>
            <a:ext cx="3459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R5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29600" y="2362200"/>
            <a:ext cx="3459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R6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3000" y="2590800"/>
            <a:ext cx="3459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R7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6128" y="3200400"/>
            <a:ext cx="3459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R8</a:t>
            </a:r>
          </a:p>
        </p:txBody>
      </p:sp>
    </p:spTree>
    <p:extLst>
      <p:ext uri="{BB962C8B-B14F-4D97-AF65-F5344CB8AC3E}">
        <p14:creationId xmlns:p14="http://schemas.microsoft.com/office/powerpoint/2010/main" val="20964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9 – Series/Parallel Resistors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37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3" y="1372100"/>
            <a:ext cx="3769082" cy="5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10 –Series/Parallel Capacitors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38</a:t>
            </a:fld>
            <a:endParaRPr lang="en-US"/>
          </a:p>
        </p:txBody>
      </p:sp>
      <p:pic>
        <p:nvPicPr>
          <p:cNvPr id="9218" name="Picture 2" descr="https://sp.yimg.com/ib/th?id=JN.wIcRaivaKn%2fxnspbGh517A&amp;pid=15.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45" y="1264758"/>
            <a:ext cx="6639120" cy="49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10 –Series/Parallel Capacitors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/>
              <a:t>Purpose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Experiment with series circuits and parallel combinations of capacitors.</a:t>
            </a:r>
          </a:p>
          <a:p>
            <a:pPr marL="0" indent="0">
              <a:buNone/>
            </a:pPr>
            <a:r>
              <a:rPr lang="en-US" sz="3600" u="sng" dirty="0"/>
              <a:t>Equipment used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LCR Meter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3 Capacitors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7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Lab 1 – Resistor Variability</a:t>
            </a:r>
            <a:br>
              <a:rPr lang="en-US" dirty="0">
                <a:solidFill>
                  <a:srgbClr val="FFFF00"/>
                </a:solidFill>
              </a:rPr>
            </a:b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>
              <a:buNone/>
            </a:pPr>
            <a:r>
              <a:rPr lang="en-US" sz="2200" u="sng" dirty="0"/>
              <a:t>Purpose</a:t>
            </a:r>
            <a:r>
              <a:rPr lang="en-US" sz="2200" dirty="0"/>
              <a:t>: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dirty="0"/>
              <a:t>Learn the how resistors vary using 20 resistors with the same color code. Select a set of 20 1 kohm resistors. Measure and record the resistance of each resistor. </a:t>
            </a:r>
          </a:p>
          <a:p>
            <a:pPr marL="0" indent="0">
              <a:buNone/>
            </a:pPr>
            <a:r>
              <a:rPr lang="en-US" sz="2200" u="sng" dirty="0"/>
              <a:t>Equipment Used</a:t>
            </a:r>
            <a:r>
              <a:rPr lang="en-US" sz="22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dirty="0"/>
              <a:t>Digital Multimeter: </a:t>
            </a:r>
            <a:r>
              <a:rPr lang="en-US" dirty="0" err="1"/>
              <a:t>Gwinstck</a:t>
            </a:r>
            <a:r>
              <a:rPr lang="en-US" dirty="0"/>
              <a:t> GDM8245 CL860264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dirty="0"/>
              <a:t>20 Resistors with the same color code/value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10 –Series/Parallel Capacitors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3" y="1422401"/>
            <a:ext cx="3268025" cy="25273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490071"/>
              </p:ext>
            </p:extLst>
          </p:nvPr>
        </p:nvGraphicFramePr>
        <p:xfrm>
          <a:off x="3563938" y="1808162"/>
          <a:ext cx="5569115" cy="191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Worksheet" r:id="rId4" imgW="3438499" imgH="1180990" progId="Excel.Sheet.12">
                  <p:embed/>
                </p:oleObj>
              </mc:Choice>
              <mc:Fallback>
                <p:oleObj name="Worksheet" r:id="rId4" imgW="3438499" imgH="11809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938" y="1808162"/>
                        <a:ext cx="5569115" cy="191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8506"/>
          <a:stretch/>
        </p:blipFill>
        <p:spPr>
          <a:xfrm>
            <a:off x="5448968" y="3954464"/>
            <a:ext cx="5489459" cy="2186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3" y="3949701"/>
            <a:ext cx="7181876" cy="26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11 – RC Lab	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41</a:t>
            </a:fld>
            <a:endParaRPr lang="en-US"/>
          </a:p>
        </p:txBody>
      </p:sp>
      <p:pic>
        <p:nvPicPr>
          <p:cNvPr id="10244" name="Picture 4" descr="http://www.phy.ntnu.edu.tw/ntnujava/snapshotejs/circuitacrrcd_2_2009011711335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6"/>
          <a:stretch/>
        </p:blipFill>
        <p:spPr bwMode="auto">
          <a:xfrm>
            <a:off x="662012" y="1447800"/>
            <a:ext cx="9008498" cy="38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11 – RC Lab	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u="sng" dirty="0"/>
              <a:t>Purpose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Experiment with RC (Resistor &amp; Capacitor) circuits.</a:t>
            </a:r>
          </a:p>
          <a:p>
            <a:pPr marL="0" indent="0">
              <a:buNone/>
            </a:pPr>
            <a:r>
              <a:rPr lang="en-US" sz="4000" u="sng" dirty="0"/>
              <a:t>Equipment used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Digital </a:t>
            </a:r>
            <a:r>
              <a:rPr lang="en-US" sz="3600" dirty="0" err="1"/>
              <a:t>Multimeter</a:t>
            </a:r>
            <a:endParaRPr lang="en-US" sz="36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LCR Meter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Oscilloscope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Function Generator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3 Capacitors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1 Resistor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36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11 – RC Lab	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" y="1552377"/>
            <a:ext cx="2446291" cy="2338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441" y="1552377"/>
            <a:ext cx="2648717" cy="153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53" y="1724150"/>
            <a:ext cx="2685293" cy="1758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80" y="3393370"/>
            <a:ext cx="11142239" cy="27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11 – RC Lab	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880518"/>
              </p:ext>
            </p:extLst>
          </p:nvPr>
        </p:nvGraphicFramePr>
        <p:xfrm>
          <a:off x="433388" y="1422400"/>
          <a:ext cx="9091612" cy="4286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Worksheet" r:id="rId3" imgW="10182360" imgH="4800506" progId="Excel.Sheet.12">
                  <p:embed/>
                </p:oleObj>
              </mc:Choice>
              <mc:Fallback>
                <p:oleObj name="Worksheet" r:id="rId3" imgW="10182360" imgH="48005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388" y="1422400"/>
                        <a:ext cx="9091612" cy="4286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27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11 – RC Lab	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785481"/>
              </p:ext>
            </p:extLst>
          </p:nvPr>
        </p:nvGraphicFramePr>
        <p:xfrm>
          <a:off x="555625" y="1372101"/>
          <a:ext cx="9124950" cy="535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Worksheet" r:id="rId3" imgW="9124825" imgH="5352916" progId="Excel.Sheet.12">
                  <p:embed/>
                </p:oleObj>
              </mc:Choice>
              <mc:Fallback>
                <p:oleObj name="Worksheet" r:id="rId3" imgW="9124825" imgH="53529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625" y="1372101"/>
                        <a:ext cx="9124950" cy="535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5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11 – RC Lab	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769665"/>
              </p:ext>
            </p:extLst>
          </p:nvPr>
        </p:nvGraphicFramePr>
        <p:xfrm>
          <a:off x="2550318" y="1578768"/>
          <a:ext cx="7091363" cy="370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02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12 – Series/Parallel Inductors	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47</a:t>
            </a:fld>
            <a:endParaRPr lang="en-US"/>
          </a:p>
        </p:txBody>
      </p:sp>
      <p:pic>
        <p:nvPicPr>
          <p:cNvPr id="11266" name="Picture 2" descr="http://4.bp.blogspot.com/-Y_xCxLoq0oY/USIdocjFBvI/AAAAAAAAAIM/vxohqTnLCB0/s1600/Series+and+Parallel+Inducto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14" y="2052977"/>
            <a:ext cx="8847748" cy="41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5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9" y="377939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12 – Series/Parallel Inductors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u="sng" dirty="0"/>
              <a:t>Purpose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Experiment with series circuits and parallel combinations of inductors.</a:t>
            </a:r>
          </a:p>
          <a:p>
            <a:pPr marL="0" indent="0">
              <a:buNone/>
            </a:pPr>
            <a:r>
              <a:rPr lang="en-US" sz="4000" u="sng" dirty="0"/>
              <a:t>Equipment used</a:t>
            </a:r>
            <a:r>
              <a:rPr lang="en-US" sz="36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LCR Meter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3 </a:t>
            </a:r>
            <a:r>
              <a:rPr lang="en-US" sz="3600" dirty="0" err="1"/>
              <a:t>indoutors</a:t>
            </a:r>
            <a:endParaRPr lang="en-US" sz="36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36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Lab 12 – Series/Parallel Inductors 	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							</a:t>
            </a:r>
            <a:r>
              <a:rPr lang="en-US" sz="3100" dirty="0">
                <a:solidFill>
                  <a:schemeClr val="tx1"/>
                </a:solidFill>
              </a:rPr>
              <a:t>Calculations, Simulations, Measurements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094097"/>
              </p:ext>
            </p:extLst>
          </p:nvPr>
        </p:nvGraphicFramePr>
        <p:xfrm>
          <a:off x="187325" y="1655762"/>
          <a:ext cx="6815980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Worksheet" r:id="rId3" imgW="5086452" imgH="1180990" progId="Excel.Sheet.12">
                  <p:embed/>
                </p:oleObj>
              </mc:Choice>
              <mc:Fallback>
                <p:oleObj name="Worksheet" r:id="rId3" imgW="5086452" imgH="11809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325" y="1655762"/>
                        <a:ext cx="6815980" cy="158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1655762"/>
            <a:ext cx="4367282" cy="17141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-1385" t="1821" r="1385" b="28557"/>
          <a:stretch/>
        </p:blipFill>
        <p:spPr>
          <a:xfrm>
            <a:off x="0" y="3471861"/>
            <a:ext cx="275087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39" y="295729"/>
            <a:ext cx="10515600" cy="112667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1 – Resistor Variability</a:t>
            </a:r>
            <a:br>
              <a:rPr lang="en-US" sz="4000" dirty="0"/>
            </a:br>
            <a:r>
              <a:rPr lang="en-US" sz="4000" dirty="0"/>
              <a:t>							</a:t>
            </a:r>
            <a:r>
              <a:rPr lang="en-US" sz="3100" dirty="0"/>
              <a:t>Calculations, Simulations, Measurements</a:t>
            </a:r>
            <a:br>
              <a:rPr lang="en-US" sz="3600" dirty="0"/>
            </a:b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546664"/>
              </p:ext>
            </p:extLst>
          </p:nvPr>
        </p:nvGraphicFramePr>
        <p:xfrm>
          <a:off x="397709" y="2007394"/>
          <a:ext cx="5581318" cy="2913704"/>
        </p:xfrm>
        <a:graphic>
          <a:graphicData uri="http://schemas.openxmlformats.org/drawingml/2006/table">
            <a:tbl>
              <a:tblPr/>
              <a:tblGrid>
                <a:gridCol w="890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84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4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 </a:t>
                      </a:r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tolerance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 tolerance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015598"/>
              </p:ext>
            </p:extLst>
          </p:nvPr>
        </p:nvGraphicFramePr>
        <p:xfrm>
          <a:off x="6042705" y="2184400"/>
          <a:ext cx="5311095" cy="274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117444"/>
              </p:ext>
            </p:extLst>
          </p:nvPr>
        </p:nvGraphicFramePr>
        <p:xfrm>
          <a:off x="422609" y="4956675"/>
          <a:ext cx="1596691" cy="158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4" imgW="1362010" imgH="1352558" progId="Excel.Sheet.12">
                  <p:embed/>
                </p:oleObj>
              </mc:Choice>
              <mc:Fallback>
                <p:oleObj name="Worksheet" r:id="rId4" imgW="1362010" imgH="13525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609" y="4956675"/>
                        <a:ext cx="1596691" cy="158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7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3840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Lab 12 </a:t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6DC2-B5B4-4FC3-A903-B0DA82444DF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50</a:t>
            </a:fld>
            <a:endParaRPr lang="en-US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03981" y="1524000"/>
            <a:ext cx="1679448" cy="316468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accent1"/>
            </a:solidFill>
          </a:ln>
        </p:spPr>
        <p:txBody>
          <a:bodyPr vert="horz">
            <a:normAutofit fontScale="62500" lnSpcReduction="20000"/>
          </a:bodyPr>
          <a:lstStyle/>
          <a:p>
            <a:pPr marL="274320" indent="-274320">
              <a:spcBef>
                <a:spcPct val="20000"/>
              </a:spcBef>
              <a:buClr>
                <a:srgbClr val="D16349"/>
              </a:buClr>
              <a:buSzPct val="85000"/>
              <a:defRPr/>
            </a:pPr>
            <a:r>
              <a:rPr lang="en-US" sz="2700" dirty="0">
                <a:solidFill>
                  <a:schemeClr val="bg1"/>
                </a:solidFill>
              </a:rPr>
              <a:t>Simulations: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57" y="2072196"/>
            <a:ext cx="2442791" cy="1971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91" y="2239672"/>
            <a:ext cx="5982338" cy="4013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41" y="4106717"/>
            <a:ext cx="1981200" cy="208954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962400" y="4063946"/>
            <a:ext cx="548048" cy="5788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69741" y="3276600"/>
            <a:ext cx="464656" cy="4906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42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1 – Resistor Variability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0026"/>
            <a:ext cx="2350168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4233" t="17925" r="7891" b="3988"/>
          <a:stretch/>
        </p:blipFill>
        <p:spPr>
          <a:xfrm rot="16200000">
            <a:off x="4343400" y="1457368"/>
            <a:ext cx="2764937" cy="37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77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Lab 1 – Resistor Variability</a:t>
            </a:r>
            <a:br>
              <a:rPr lang="en-US" sz="4000" dirty="0"/>
            </a:br>
            <a:r>
              <a:rPr lang="en-US" sz="4000" dirty="0"/>
              <a:t>														</a:t>
            </a:r>
            <a:r>
              <a:rPr lang="en-US" sz="3100" dirty="0"/>
              <a:t>Conclusions</a:t>
            </a:r>
            <a:br>
              <a:rPr lang="en-US" sz="3600" u="sng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900"/>
            <a:ext cx="10515600" cy="418306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All resistors where within tolerance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56349"/>
            <a:ext cx="2009775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"/>
            <a:ext cx="9404723" cy="140053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Lab 2 – Reading and Sorting Resistors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EECT 111-50C Lab Notebook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1462-6DDB-47D3-851E-87C60FA270BD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File:Resistor color co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405316"/>
            <a:ext cx="6971942" cy="480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73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Lab 2 – Reading and Sorting Resistors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Purpose</a:t>
            </a:r>
            <a:r>
              <a:rPr lang="en-US" sz="2400" dirty="0"/>
              <a:t>: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Learn the resistor color code using 15 resistors which must be sorted from smallest to largest value.  Build a resistor kit that includes 15 resistors and, sort resistors based on color code from smallest to largest and measure the resistance of each resistor and verify sorting</a:t>
            </a:r>
          </a:p>
          <a:p>
            <a:pPr marL="0" indent="0">
              <a:buNone/>
            </a:pPr>
            <a:r>
              <a:rPr lang="en-US" sz="2400" u="sng" dirty="0"/>
              <a:t>Equipment Used</a:t>
            </a:r>
            <a:r>
              <a:rPr lang="en-US" sz="2400" dirty="0"/>
              <a:t>: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Digital Multimeter: </a:t>
            </a:r>
            <a:r>
              <a:rPr lang="en-US" sz="2400" dirty="0" err="1"/>
              <a:t>Gwinstck</a:t>
            </a:r>
            <a:r>
              <a:rPr lang="en-US" sz="2400" dirty="0"/>
              <a:t> GDM8245 CL860264</a:t>
            </a:r>
            <a:endParaRPr lang="en-US" sz="22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15 unique resistors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39639"/>
            <a:ext cx="2145632" cy="365125"/>
          </a:xfrm>
        </p:spPr>
        <p:txBody>
          <a:bodyPr/>
          <a:lstStyle/>
          <a:p>
            <a:pPr algn="l"/>
            <a:r>
              <a:rPr lang="en-US" dirty="0"/>
              <a:t>EECT 111-50C Lab Notebook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305</TotalTime>
  <Words>1169</Words>
  <Application>Microsoft Office PowerPoint</Application>
  <PresentationFormat>Widescreen</PresentationFormat>
  <Paragraphs>424</Paragraphs>
  <Slides>50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Century Gothic</vt:lpstr>
      <vt:lpstr>Wingdings</vt:lpstr>
      <vt:lpstr>Wingdings 3</vt:lpstr>
      <vt:lpstr>Ion</vt:lpstr>
      <vt:lpstr>Worksheet</vt:lpstr>
      <vt:lpstr>EECT 111-50C Lab Notebook </vt:lpstr>
      <vt:lpstr>TABLE OF CONTENTS</vt:lpstr>
      <vt:lpstr>Lab 1 – Resistor Variability</vt:lpstr>
      <vt:lpstr>Lab 1 – Resistor Variability </vt:lpstr>
      <vt:lpstr>Lab 1 – Resistor Variability        Calculations, Simulations, Measurements </vt:lpstr>
      <vt:lpstr>Lab 1 – Resistor Variability</vt:lpstr>
      <vt:lpstr>Lab 1 – Resistor Variability               Conclusions </vt:lpstr>
      <vt:lpstr>Lab 2 – Reading and Sorting Resistors</vt:lpstr>
      <vt:lpstr>Lab 2 – Reading and Sorting Resistors</vt:lpstr>
      <vt:lpstr>Lab 2 – Reading and Sorting Resistors        Calculations, Simulations, Measurements </vt:lpstr>
      <vt:lpstr>Lab 2 – Reading and Sorting Resistors               Conclusions </vt:lpstr>
      <vt:lpstr>Lab3 – Series Resistors Current and Voltage</vt:lpstr>
      <vt:lpstr>Lab3 – Series Resistors Current and Voltage</vt:lpstr>
      <vt:lpstr>Lab3 – Series Resistors Current and Voltage        Calculations, Simulations, Measurements </vt:lpstr>
      <vt:lpstr>Lab 3  </vt:lpstr>
      <vt:lpstr>Lab 4 – Black Box Design, Series Resistors</vt:lpstr>
      <vt:lpstr>Lab 4 – Black Box Design, Series Resistors</vt:lpstr>
      <vt:lpstr>Lab 4 – Black Box Design, Series Resistors        Calculations, Simulations, Measurements </vt:lpstr>
      <vt:lpstr>Lab 4  </vt:lpstr>
      <vt:lpstr>Lab 5 – Black Box Design, Parallel Resistors</vt:lpstr>
      <vt:lpstr>Lab 5 – Black Box Design, Parallel Resistors</vt:lpstr>
      <vt:lpstr>Lab 5 – Black Box Design, Parallel Resistors        Calculations, Simulations, Measurements </vt:lpstr>
      <vt:lpstr>Lab 5  </vt:lpstr>
      <vt:lpstr>Lab 5  </vt:lpstr>
      <vt:lpstr>Lab 7 – Resistor Parallel Circuit</vt:lpstr>
      <vt:lpstr>Lab 7 – Resistor Parallel Circuit</vt:lpstr>
      <vt:lpstr>Lab 7 – Resistor Parallel Circuit        Calculations, Simulations, Measurements </vt:lpstr>
      <vt:lpstr>Lab 7 </vt:lpstr>
      <vt:lpstr>Lab 8 –Black Box Design, Equal Value Resistors</vt:lpstr>
      <vt:lpstr>Lab 8 –Black Box Design, Equal Value Resistors</vt:lpstr>
      <vt:lpstr>Lab 8 –Black Box Design, Equal Value Resistors        Calculations, Simulations, Measurements </vt:lpstr>
      <vt:lpstr>Lab 8  </vt:lpstr>
      <vt:lpstr>Lab 9 – Series/Parallel Resistors</vt:lpstr>
      <vt:lpstr>Lab 9 – Series/Parallel Resistors</vt:lpstr>
      <vt:lpstr>Lab 9 – Series/Parallel Resistors        Calculations, Simulations, Measurements </vt:lpstr>
      <vt:lpstr>Lab 9  </vt:lpstr>
      <vt:lpstr>Lab 9 – Series/Parallel Resistors        Calculations, Simulations, Measurements </vt:lpstr>
      <vt:lpstr>Lab 10 –Series/Parallel Capacitors</vt:lpstr>
      <vt:lpstr>Lab 10 –Series/Parallel Capacitors</vt:lpstr>
      <vt:lpstr>Lab 10 –Series/Parallel Capacitors        Calculations, Simulations, Measurements </vt:lpstr>
      <vt:lpstr>Lab 11 – RC Lab </vt:lpstr>
      <vt:lpstr>Lab 11 – RC Lab </vt:lpstr>
      <vt:lpstr>Lab 11 – RC Lab         Calculations, Simulations, Measurements </vt:lpstr>
      <vt:lpstr>Lab 11 – RC Lab         Calculations, Simulations, Measurements </vt:lpstr>
      <vt:lpstr>Lab 11 – RC Lab         Calculations, Simulations, Measurements </vt:lpstr>
      <vt:lpstr>Lab 11 – RC Lab         Calculations, Simulations, Measurements </vt:lpstr>
      <vt:lpstr>Lab 12 – Series/Parallel Inductors </vt:lpstr>
      <vt:lpstr>Lab 12 – Series/Parallel Inductors</vt:lpstr>
      <vt:lpstr>Lab 12 – Series/Parallel Inductors          Calculations, Simulations, Measurements </vt:lpstr>
      <vt:lpstr>Lab 12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EECT 111-50C Lab Notebook</dc:title>
  <dc:creator>Cody J Fletcher</dc:creator>
  <cp:lastModifiedBy>cody fletcher</cp:lastModifiedBy>
  <cp:revision>27</cp:revision>
  <dcterms:created xsi:type="dcterms:W3CDTF">2015-04-30T22:59:39Z</dcterms:created>
  <dcterms:modified xsi:type="dcterms:W3CDTF">2017-04-24T23:26:58Z</dcterms:modified>
</cp:coreProperties>
</file>